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309" r:id="rId2"/>
    <p:sldId id="45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4"/>
    <a:srgbClr val="FEAE8E"/>
    <a:srgbClr val="00B050"/>
    <a:srgbClr val="000000"/>
    <a:srgbClr val="00D362"/>
    <a:srgbClr val="85F289"/>
    <a:srgbClr val="E5F2DD"/>
    <a:srgbClr val="F8E7DB"/>
    <a:srgbClr val="FFFF00"/>
    <a:srgbClr val="71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18" autoAdjust="0"/>
    <p:restoredTop sz="85579" autoAdjust="0"/>
  </p:normalViewPr>
  <p:slideViewPr>
    <p:cSldViewPr snapToGrid="0">
      <p:cViewPr varScale="1">
        <p:scale>
          <a:sx n="159" d="100"/>
          <a:sy n="159" d="100"/>
        </p:scale>
        <p:origin x="1536" y="176"/>
      </p:cViewPr>
      <p:guideLst>
        <p:guide orient="horz" pos="372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Thank you for your kind introduction.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am happy to give an overview of my research work using integrated silicon photonics to address the communication bottleneck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systems.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By communication bottleneck I mean that today’s link technologies are consuming too much energy to provide not even enough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among computing nodes. This high use of energy and low bandwidth are causing a slowing down of large-scale computational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tasks. This slowing down is the bottleneck that limits the performance of applications like AI and machine learning.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This bottleneck also prevents the system from being able to scale and support a wide spectrum of real-world applications like climate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modeling, drug discovery, banking, digital twins, and defense applications.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So my work directly addresses this bandwidth and energy problem.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Here, I am showing an example where I played with the number of ones and get the reading from the analog photodetector. The voltage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levels are quite distinct, because the resonators operate in a binary fashion and their extinction ratios are very high. On the right, I am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showing the result of using this voltage, after some amplification, to drive the photonic ADC bus. And we can see that different rings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will cross this flipping threshold at a different voltage level, and this is how we can convert the analog signal back into digital.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in our next tape-out run, which will happen in February, I am working on putting down a dedicated chip design that has the two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functionalities combined. And, I am very hopeful that it will make a cool system demonstration of this photonic-enabled computing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architecuture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the future.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One exciting extension of my work is to use heterogeneous integration technologies to build a computing node that has an integrated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comb source, and the photonic components are directly driven by the computing or the memory chip. My preliminary link budget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analysis shows that this approach is promising for at least another ten times greater energy efficiency by eliminating the overhead from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driver circuitry altogether.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 little further into the future, I am also interested in exploring the possibility of doing optical routing in the 3rd dimension. This breaks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away from the density limitations of today’s planar optical routing. It also enables a new connectivity paradigm where more chips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be integrated onto a big photonic substrate, and can be potentially very useful for enabling wafer-scale or panel-scale computing.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Another exciting direction is to accelerate the computation tasks through network-application co-design. Because, If the computation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be done in a fraction of the time it takes today, there is going to be a great amount of energy saving from the computing side,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addition to the energy saving from data movement itself.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additionally, I plan to look at how photonic technologies can be applied to more applications, such as having a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backend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for large-scale distributed antenna arrays. By leveraging the bandwidth and data processing capabilities in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photnoics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we can potentially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scale up the number of antennas in an array by orders of magnitude.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pursue these directions, I think I will highly benefit from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collorations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with the faculty members at [School Name]. For example, I would highly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apprecicate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collaborating with Prof. Jing Zhang in exploring the use of, for example, LED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sources, for short-reach data communication; with Prof. Preble in exploring heterogeneous integration and advanced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packaing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for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photonic systems, such as laser integration. More toward the computing architecture/system side, I would highly benefit from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expertise of Prof. Das and Prof. Kim regarding emerging computing paradigms for AI and machine learning.</a:t>
            </a:r>
          </a:p>
          <a:p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Let me tell you about one area of my work. Here, I have focused on bringing photonic technologies into the computing socket to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replace today’s electrical data input/output. This approach is significant because electrical wires start to consume too much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when data needs to be sent far away. And by converting data into the optical domain within the socket, it can travel longer distances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with higher bandwidth and lower energy.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achieve this, I designed a photonic integrated circuit, that goes into a package like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package delivers a 96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bidirectional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bandwidth with a 4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Tbps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/mm bandwidth density, and consumes less than 1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pJ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/b. So if we multiply bandwidth density with energy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efficiency, we get an impressive metric. This metric is two orders of magnitude better than the state-of-the-art, which means that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greatly improve both the bandwidth density and the energy efficient at the same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Under the hood, I designed the three photonic chips here, each bonded to an electronic driver chip designed by Cornell University,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co-packaged with an Intel FPGA chip sitting right next to the photonic data input/output. This tight integration between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chip and the photonic interface is the key to minimizing the extra wiring between the two, which has been a big source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 consumption in today’s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2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Each photonic chip that I am showing here integrates over 2,000 photonic devices, like these microresonator modulators and filters,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into this small 8 mm by 8 mm footprint. This small form factor is what enables the high bandwidth density, and is only possible with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use of 3D integration of electronics and photonics. As you can see here, this chip was really designed with integration and packaging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mind.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To maximize the bandwidth that this photonic chip delivers, I developed a link architecture that greatly increases the number of parallel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wavelength channels per link, from today’s less than 16 to greater than 64. What it really enables is to achieve a high aggregate data 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while requiring only a moderate data rate per channel. This is what makes the low energy consumption.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The technology is called comb-driven dense wavelength-division multiplexing. As I am showing here, the link is driven by an optical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frequency comb source based on the non-linear Kerr effect in Silicon Nitride. It can generate tens to hundreds of wavelength channels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from a single laser. Such a high channel count is not feasible if using one individual laser for each channel. All these wavelengths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different streams of data and propagate in the same waveguide or fiber.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To encode data onto each of these wavelengths, I use a series of microresonator modulators on the transmitter side. Each modulator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only interacts with one wavelength, without affecting the others. The receiver side is similar, but with microresonator filters to separate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wavelengths onto individual photodetectors.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Now if I zoom in and show some details of this architecture, this is how I was able to scale up the channel count beyond 64. It is by using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special interleaving structures that split the wavelengths on to multiple buses, and then recombine them after they’re modulated.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this architecture relaxes the communication bottleneck by enabling scalable bandwidth at low energy consumption.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Now, let me talk about a second area of my work. Here, I have focused on enabling computing functionalities within data movement.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approach reduces the amount of data that needs to be shuttled back and forth between the computing and memory units. This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shuttling of data has become a major energy and performance bottleneck in applications that require frequent memory access.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What I am showing here is a concept of a photonic architecture that I proposed to accelerate multiply-accumulate, or MAC operations.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 operations are fundamental to matrix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multiplcation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and it is prevailing in AI and machine learning workloads. Here, by putting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this photonic architecture beneath the memory cell, it can perform MAC operations near memory, as opposed to sending data to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computing unit for processing and retrieving the results back. And this photonic MAC engine can be integrated into the same chip as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photonic data I/O, essentially combining data processing with data movement.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So, here is how this architecture works, and how it addresses the limitations of some existing photonic MAC implementations. Let’s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say we want to do this 4-bit MAC operation. Traditionally, we would send these numbers to a GPU, do the computation there, and then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get the result back. We don’t want to do that. There are also some existing photonic MAC implementations, either based on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Mach-Zehnder interferometers or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weight banks. But they typically encode data into an analog optical property, like phase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or intensity. So these approaches A) require extra steps to convert these numbers into analog signals to drive the photonic components,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B) are limited in bit precision since photonic devices are very sensitive to fabrication and environmental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purturabations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In my approach, I address these limitations by keeping the multipliers and multiplicands in the digital domain. And then I leverage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high wavelength parallelism that I have been pushing in my first work, and assign each of these bit places a unique wavelength. Each bit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place drives a microresonator modulator in a digital fashion, either let the light pass or block it. So, with this analog photodetector, we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can instantaneously get the number of ones in this bit place, and this will be converted to the partial result for this bit place and the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carry bits to higher bit places.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 also proposed to do this conversion from analog to digital in the optical domain, because it is very challenging to design a fast and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energy-efficient electrical ADC with a high bit count. So here, I use the signal from the analog PD to drive a series of microresonator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modulators which are biased incrementally away from their resonance. This way, the same driving voltage will flip only a subset of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these modulators, depending on the voltage level.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And finally, this approach can retain the full precision of the input data, as long as we have enough parallel wavelength channels. This 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the comb-driven DWDM architecture can really help. For example, with 64 wavelength channels, we can do a MAC operation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where each of these numbers has 32 bits.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 have used a test board that we previously fabricated to validate this concept. The photonic chip has 8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microring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resonators cascaded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along the same waveguide. Each resonator can be electrically tuned, and the drop-port signal can be read from a transimpedance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amplifier that’s integrated on the same 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46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7681" y="504599"/>
            <a:ext cx="11176000" cy="6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08307" y="1381620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4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471998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800" b="1" i="0" u="none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PPTCoverTITLEv3.jpg"/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0638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3A428AE2-FC47-476C-BB60-9B90FBD36A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26842" y="5634783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797073" y="2924050"/>
            <a:ext cx="10974513" cy="27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Yuyang Wang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Postdoctoral Research Scientist, Columbia Nano Initiative</a:t>
            </a:r>
            <a:endParaRPr lang="en-US" i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Columbia University in the City of New York, New York, NY 10027</a:t>
            </a:r>
            <a:endParaRPr lang="en-US" sz="1800" dirty="0"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yw3831@columbia.edu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fld id="{D6F416FB-DE24-2E4F-BB13-B7C31590F16C}" type="datetime4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January 21, 2025</a:t>
            </a:fld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797074" y="112309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Photonics-Empowered Computing</a:t>
            </a:r>
          </a:p>
        </p:txBody>
      </p:sp>
      <p:sp>
        <p:nvSpPr>
          <p:cNvPr id="2" name="Shape 90">
            <a:extLst>
              <a:ext uri="{FF2B5EF4-FFF2-40B4-BE49-F238E27FC236}">
                <a16:creationId xmlns:a16="http://schemas.microsoft.com/office/drawing/2014/main" id="{0CC126FD-1CDE-01E4-522D-B7999DF47A54}"/>
              </a:ext>
            </a:extLst>
          </p:cNvPr>
          <p:cNvSpPr txBox="1">
            <a:spLocks/>
          </p:cNvSpPr>
          <p:nvPr/>
        </p:nvSpPr>
        <p:spPr>
          <a:xfrm>
            <a:off x="797074" y="2060084"/>
            <a:ext cx="10144194" cy="9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2"/>
              </a:buClr>
              <a:buSzPts val="3600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From Efficient to Functional Data Movement</a:t>
            </a:r>
          </a:p>
        </p:txBody>
      </p:sp>
    </p:spTree>
    <p:extLst>
      <p:ext uri="{BB962C8B-B14F-4D97-AF65-F5344CB8AC3E}">
        <p14:creationId xmlns:p14="http://schemas.microsoft.com/office/powerpoint/2010/main" val="2790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DFF-9DF4-DC92-E662-E5179DB7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Bit Counting and ADC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82-1BF7-F1EC-F07F-499FA7724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12708697-3EEF-AADA-8722-F645AF25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64" y="2259842"/>
            <a:ext cx="8082039" cy="311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7BFF0-895F-DC48-CFB4-5F6F34E1ED76}"/>
              </a:ext>
            </a:extLst>
          </p:cNvPr>
          <p:cNvSpPr txBox="1"/>
          <p:nvPr/>
        </p:nvSpPr>
        <p:spPr>
          <a:xfrm>
            <a:off x="2668784" y="54031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# of 1’s → Voltage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18497-058C-D1E9-3AA8-4AEFDA2E8A76}"/>
              </a:ext>
            </a:extLst>
          </p:cNvPr>
          <p:cNvSpPr txBox="1"/>
          <p:nvPr/>
        </p:nvSpPr>
        <p:spPr>
          <a:xfrm>
            <a:off x="6196664" y="540313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Amplified Voltage →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E6D7F-D642-0AA5-11C8-13865160A4F0}"/>
              </a:ext>
            </a:extLst>
          </p:cNvPr>
          <p:cNvSpPr/>
          <p:nvPr/>
        </p:nvSpPr>
        <p:spPr>
          <a:xfrm>
            <a:off x="5520055" y="2185688"/>
            <a:ext cx="4551528" cy="36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78D-3685-A3FB-65BC-C6F4A8CF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E6A1-3D55-2DD5-CCBD-2CC4D179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076822"/>
            <a:ext cx="11176000" cy="1608137"/>
          </a:xfrm>
        </p:spPr>
        <p:txBody>
          <a:bodyPr/>
          <a:lstStyle/>
          <a:p>
            <a:r>
              <a:rPr lang="en-US" dirty="0"/>
              <a:t>Heterogeneous Integration</a:t>
            </a:r>
          </a:p>
          <a:p>
            <a:pPr lvl="1"/>
            <a:r>
              <a:rPr lang="en-US" dirty="0"/>
              <a:t>Integrated comb source</a:t>
            </a:r>
          </a:p>
          <a:p>
            <a:pPr lvl="1"/>
            <a:r>
              <a:rPr lang="en-US" dirty="0"/>
              <a:t>Direct-drive photonics</a:t>
            </a:r>
          </a:p>
          <a:p>
            <a:r>
              <a:rPr lang="en-US" dirty="0"/>
              <a:t>3D Photonic Connectivity</a:t>
            </a:r>
          </a:p>
          <a:p>
            <a:pPr lvl="1"/>
            <a:r>
              <a:rPr lang="en-US" dirty="0"/>
              <a:t>Break planar photonics limitations</a:t>
            </a:r>
          </a:p>
          <a:p>
            <a:pPr lvl="1"/>
            <a:r>
              <a:rPr lang="en-US" dirty="0"/>
              <a:t>Wafer- / Panel-scale computing</a:t>
            </a:r>
          </a:p>
          <a:p>
            <a:r>
              <a:rPr lang="en-US" dirty="0"/>
              <a:t> Network-Application Co-Design</a:t>
            </a:r>
          </a:p>
          <a:p>
            <a:pPr lvl="1"/>
            <a:r>
              <a:rPr lang="en-US" dirty="0"/>
              <a:t>Acceleration and energy saving</a:t>
            </a:r>
          </a:p>
          <a:p>
            <a:pPr lvl="1"/>
            <a:r>
              <a:rPr lang="en-US" dirty="0"/>
              <a:t>Diverse application, e.g., RF</a:t>
            </a:r>
          </a:p>
          <a:p>
            <a:pPr lvl="1"/>
            <a:endParaRPr lang="en-US" dirty="0"/>
          </a:p>
          <a:p>
            <a:r>
              <a:rPr lang="en-US" dirty="0"/>
              <a:t>Collaborations</a:t>
            </a:r>
          </a:p>
          <a:p>
            <a:pPr lvl="1"/>
            <a:r>
              <a:rPr lang="en-US" dirty="0"/>
              <a:t>Optical source (Zhang)</a:t>
            </a:r>
          </a:p>
          <a:p>
            <a:pPr lvl="1"/>
            <a:r>
              <a:rPr lang="en-US" dirty="0"/>
              <a:t>Integration and packaging (Preble)</a:t>
            </a:r>
          </a:p>
          <a:p>
            <a:pPr lvl="1"/>
            <a:r>
              <a:rPr lang="en-US" dirty="0"/>
              <a:t>Architecture/system (Das, Kim)</a:t>
            </a:r>
          </a:p>
        </p:txBody>
      </p:sp>
      <p:pic>
        <p:nvPicPr>
          <p:cNvPr id="23" name="Picture 2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359C663-7278-74E6-B6F7-6842B147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54" y="1220042"/>
            <a:ext cx="6421627" cy="1901041"/>
          </a:xfrm>
          <a:prstGeom prst="rect">
            <a:avLst/>
          </a:prstGeom>
        </p:spPr>
      </p:pic>
      <p:pic>
        <p:nvPicPr>
          <p:cNvPr id="25" name="Picture 24" descr="A computer chip with many transparent boxes&#10;&#10;Description automatically generated with medium confidence">
            <a:extLst>
              <a:ext uri="{FF2B5EF4-FFF2-40B4-BE49-F238E27FC236}">
                <a16:creationId xmlns:a16="http://schemas.microsoft.com/office/drawing/2014/main" id="{C7850EA7-6C6A-EE94-3BC7-08D2EB26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15" y="3526240"/>
            <a:ext cx="6348200" cy="22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7F6D-E631-6BED-A4F1-904F391C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FCF44-9703-A119-B1FC-C4FD74F1C82C}"/>
              </a:ext>
            </a:extLst>
          </p:cNvPr>
          <p:cNvSpPr txBox="1"/>
          <p:nvPr/>
        </p:nvSpPr>
        <p:spPr>
          <a:xfrm>
            <a:off x="4772561" y="3105834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74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91">
            <a:extLst>
              <a:ext uri="{FF2B5EF4-FFF2-40B4-BE49-F238E27FC236}">
                <a16:creationId xmlns:a16="http://schemas.microsoft.com/office/drawing/2014/main" id="{7F236CCB-4534-C312-F395-3999A8B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Photonics into Computing Sockets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5D6ECF5-F556-3FBA-6E32-62353B0B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46" y="2008054"/>
            <a:ext cx="6045061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35B35-DBE3-2070-1FB3-6BC588D05E34}"/>
              </a:ext>
            </a:extLst>
          </p:cNvPr>
          <p:cNvSpPr txBox="1"/>
          <p:nvPr/>
        </p:nvSpPr>
        <p:spPr>
          <a:xfrm>
            <a:off x="1287029" y="2431098"/>
            <a:ext cx="26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Today’s optical connectivity: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48E1-F56D-F99E-55B8-52EF6544DA29}"/>
              </a:ext>
            </a:extLst>
          </p:cNvPr>
          <p:cNvSpPr txBox="1"/>
          <p:nvPr/>
        </p:nvSpPr>
        <p:spPr>
          <a:xfrm>
            <a:off x="1287029" y="4562423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My research: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8F2899B-EB5D-0760-B174-3B1BE90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46" y="2008054"/>
            <a:ext cx="60450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7EA3F07-43D3-8DAA-D294-81CD476B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pic>
        <p:nvPicPr>
          <p:cNvPr id="11" name="Picture 10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CBE5C507-8BE5-3D36-1896-78BD5C8A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08" y="2504310"/>
            <a:ext cx="510871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0D162-23CB-73C0-76E9-47D4E6EF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High-Bandwidth Density Energy-Efficient Data I/O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53D1E3B-A9C1-2655-AC80-923AD8C7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99" y="2188447"/>
            <a:ext cx="3013636" cy="189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5D73A-E5E4-EA87-A926-CA4218173D65}"/>
              </a:ext>
            </a:extLst>
          </p:cNvPr>
          <p:cNvSpPr txBox="1"/>
          <p:nvPr/>
        </p:nvSpPr>
        <p:spPr>
          <a:xfrm>
            <a:off x="5480808" y="3115761"/>
            <a:ext cx="264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100x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8C564-5637-90EE-A665-A6C7D16F732B}"/>
              </a:ext>
            </a:extLst>
          </p:cNvPr>
          <p:cNvSpPr txBox="1"/>
          <p:nvPr/>
        </p:nvSpPr>
        <p:spPr>
          <a:xfrm>
            <a:off x="6610159" y="3402706"/>
            <a:ext cx="264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Prior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6969-08C3-B22C-CCC3-04BA84D7060B}"/>
              </a:ext>
            </a:extLst>
          </p:cNvPr>
          <p:cNvSpPr txBox="1"/>
          <p:nvPr/>
        </p:nvSpPr>
        <p:spPr>
          <a:xfrm>
            <a:off x="1871896" y="4173461"/>
            <a:ext cx="264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96 Tb/s bidirectional</a:t>
            </a:r>
          </a:p>
          <a:p>
            <a:pPr algn="ctr"/>
            <a:r>
              <a:rPr lang="en-US" sz="2000" b="1" dirty="0"/>
              <a:t>4 Tb/s/mm shoreline</a:t>
            </a:r>
          </a:p>
          <a:p>
            <a:pPr algn="ctr"/>
            <a:r>
              <a:rPr lang="en-US" sz="2000" b="1" dirty="0"/>
              <a:t>&lt; 1 </a:t>
            </a:r>
            <a:r>
              <a:rPr lang="en-US" sz="2000" b="1" dirty="0" err="1"/>
              <a:t>pJ</a:t>
            </a:r>
            <a:r>
              <a:rPr lang="en-US" sz="2000" b="1" dirty="0"/>
              <a:t>/b energy</a:t>
            </a:r>
          </a:p>
        </p:txBody>
      </p:sp>
    </p:spTree>
    <p:extLst>
      <p:ext uri="{BB962C8B-B14F-4D97-AF65-F5344CB8AC3E}">
        <p14:creationId xmlns:p14="http://schemas.microsoft.com/office/powerpoint/2010/main" val="29150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028-6999-BF66-AD54-E52A440E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2.5D/3D Integration</a:t>
            </a:r>
          </a:p>
        </p:txBody>
      </p:sp>
      <p:pic>
        <p:nvPicPr>
          <p:cNvPr id="5" name="Picture 4" descr="A computer chip with a few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71A164F-5560-2989-3D0E-55CE18E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62" y="2185688"/>
            <a:ext cx="5945875" cy="3666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0B245A-145D-214D-3525-E7944F5BB4CF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1949196"/>
            <a:ext cx="272955" cy="560626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4478-3EE9-B7D3-AB55-EED59138C503}"/>
              </a:ext>
            </a:extLst>
          </p:cNvPr>
          <p:cNvCxnSpPr>
            <a:cxnSpLocks/>
          </p:cNvCxnSpPr>
          <p:nvPr/>
        </p:nvCxnSpPr>
        <p:spPr>
          <a:xfrm flipV="1">
            <a:off x="6232476" y="1928571"/>
            <a:ext cx="100085" cy="581251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B9ABD-9127-8705-7A5C-C1C51568B336}"/>
              </a:ext>
            </a:extLst>
          </p:cNvPr>
          <p:cNvCxnSpPr>
            <a:cxnSpLocks/>
          </p:cNvCxnSpPr>
          <p:nvPr/>
        </p:nvCxnSpPr>
        <p:spPr>
          <a:xfrm flipV="1">
            <a:off x="7787184" y="1949196"/>
            <a:ext cx="0" cy="21928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BE2BCF-241C-D1A6-2490-26D9DA7A3C7A}"/>
              </a:ext>
            </a:extLst>
          </p:cNvPr>
          <p:cNvSpPr txBox="1"/>
          <p:nvPr/>
        </p:nvSpPr>
        <p:spPr>
          <a:xfrm>
            <a:off x="4121625" y="15592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PIC: My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5D364-56D8-4830-0EEF-C664E01BD46A}"/>
              </a:ext>
            </a:extLst>
          </p:cNvPr>
          <p:cNvSpPr txBox="1"/>
          <p:nvPr/>
        </p:nvSpPr>
        <p:spPr>
          <a:xfrm>
            <a:off x="5774658" y="15592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EIC: Cornell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3B496-E626-3DCF-FFE7-66AF5480E688}"/>
              </a:ext>
            </a:extLst>
          </p:cNvPr>
          <p:cNvSpPr txBox="1"/>
          <p:nvPr/>
        </p:nvSpPr>
        <p:spPr>
          <a:xfrm>
            <a:off x="7299451" y="15592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Package: Intel</a:t>
            </a:r>
          </a:p>
        </p:txBody>
      </p:sp>
    </p:spTree>
    <p:extLst>
      <p:ext uri="{BB962C8B-B14F-4D97-AF65-F5344CB8AC3E}">
        <p14:creationId xmlns:p14="http://schemas.microsoft.com/office/powerpoint/2010/main" val="143459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671A-B7E9-EE16-EE25-93294FA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Chip Design for Packaging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60B92-79EE-B668-04A5-B4CF89CE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3" y="1672826"/>
            <a:ext cx="6549908" cy="4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92D9-5FFC-D106-B680-A68F8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Link Architecture: Massive Wavelength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E319-29C7-AC4E-1349-262BD2341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wavelengths per link: from today’s less than 16 to </a:t>
            </a:r>
            <a:r>
              <a:rPr lang="en-US" u="sng" dirty="0"/>
              <a:t>greater than 64</a:t>
            </a:r>
          </a:p>
          <a:p>
            <a:r>
              <a:rPr lang="en-US" dirty="0"/>
              <a:t>High aggregate bandwidth with </a:t>
            </a:r>
            <a:r>
              <a:rPr lang="en-US" u="sng" dirty="0"/>
              <a:t>moderate</a:t>
            </a:r>
            <a:r>
              <a:rPr lang="en-US" dirty="0"/>
              <a:t> data rate per channel</a:t>
            </a:r>
          </a:p>
        </p:txBody>
      </p:sp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DC8FA2AD-A138-33D7-6070-51FE9A44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85" y="2660319"/>
            <a:ext cx="7772400" cy="11339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1D86C-DA3E-3082-E34D-2A358579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85" y="2660319"/>
            <a:ext cx="7772400" cy="3189282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8729AA1-D771-DC42-DF58-B50F3B8F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DED31-DE1B-EE7A-FD1A-AF4C22B70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985" y="2660319"/>
            <a:ext cx="7772400" cy="31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8F8-09FB-E5F4-DE2B-862C707A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within Data Movement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FC2C9C08-995E-0A4C-3C23-25E27E70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53" y="2007267"/>
            <a:ext cx="7847493" cy="3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587-DFB7-6ABE-75EE-1FD0EE9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Photonic MAC Operation with Full Digital Precision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865E-3D6E-2283-0F1A-E3A0A161E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07" y="1381620"/>
            <a:ext cx="4748189" cy="1608137"/>
          </a:xfrm>
        </p:spPr>
        <p:txBody>
          <a:bodyPr/>
          <a:lstStyle/>
          <a:p>
            <a:r>
              <a:rPr lang="en-US" dirty="0"/>
              <a:t>Existing Photonic MAC</a:t>
            </a:r>
          </a:p>
          <a:p>
            <a:pPr lvl="1"/>
            <a:r>
              <a:rPr lang="en-US" dirty="0"/>
              <a:t>Computes in analog domain</a:t>
            </a:r>
          </a:p>
          <a:p>
            <a:pPr lvl="1"/>
            <a:r>
              <a:rPr lang="en-US" dirty="0"/>
              <a:t>Extra DAC and ADC steps</a:t>
            </a:r>
          </a:p>
          <a:p>
            <a:pPr lvl="1"/>
            <a:r>
              <a:rPr lang="en-US" dirty="0"/>
              <a:t>Limited precision</a:t>
            </a:r>
          </a:p>
          <a:p>
            <a:pPr lvl="1"/>
            <a:endParaRPr lang="en-US" dirty="0"/>
          </a:p>
          <a:p>
            <a:r>
              <a:rPr lang="en-US" dirty="0"/>
              <a:t>My Approach</a:t>
            </a:r>
          </a:p>
          <a:p>
            <a:pPr lvl="1"/>
            <a:r>
              <a:rPr lang="en-US" dirty="0"/>
              <a:t>One wavelength per bit place</a:t>
            </a:r>
          </a:p>
          <a:p>
            <a:pPr lvl="1"/>
            <a:r>
              <a:rPr lang="en-US" dirty="0"/>
              <a:t>Counts # of 1’s instantaneously</a:t>
            </a:r>
          </a:p>
          <a:p>
            <a:pPr lvl="1"/>
            <a:r>
              <a:rPr lang="en-US" dirty="0"/>
              <a:t>Partial results and carry bits from photonic ADC</a:t>
            </a:r>
          </a:p>
          <a:p>
            <a:pPr lvl="1"/>
            <a:r>
              <a:rPr lang="en-US" dirty="0"/>
              <a:t>Retains full digital precision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2DBC05-5ED2-3BF7-FF2D-3EF3C1A8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0819319-6497-BBDF-BB77-A6141BA35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C781-94FD-DDC8-3172-12D73282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2932" y="1381620"/>
            <a:ext cx="658368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413B-DD71-1101-7ADC-67D50C3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Validation of Photonic MAC Architecture</a:t>
            </a:r>
          </a:p>
        </p:txBody>
      </p:sp>
      <p:pic>
        <p:nvPicPr>
          <p:cNvPr id="5" name="Picture 4" descr="A close-up of several different components&#10;&#10;Description automatically generated">
            <a:extLst>
              <a:ext uri="{FF2B5EF4-FFF2-40B4-BE49-F238E27FC236}">
                <a16:creationId xmlns:a16="http://schemas.microsoft.com/office/drawing/2014/main" id="{2B09A82E-7383-7D25-594B-CCDF86E3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89" y="1921693"/>
            <a:ext cx="7847022" cy="37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9125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68624</TotalTime>
  <Words>2168</Words>
  <Application>Microsoft Macintosh PowerPoint</Application>
  <PresentationFormat>Widescreen</PresentationFormat>
  <Paragraphs>161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Noto Sans Symbols</vt:lpstr>
      <vt:lpstr>Arial</vt:lpstr>
      <vt:lpstr>Helvetica</vt:lpstr>
      <vt:lpstr>Tahoma</vt:lpstr>
      <vt:lpstr>Landscape</vt:lpstr>
      <vt:lpstr>Photonics-Empowered Computing</vt:lpstr>
      <vt:lpstr>Bringing Photonics into Computing Sockets</vt:lpstr>
      <vt:lpstr>High-Bandwidth Density Energy-Efficient Data I/O</vt:lpstr>
      <vt:lpstr>Hybrid 2.5D/3D Integration</vt:lpstr>
      <vt:lpstr>Photonic Chip Design for Packaging</vt:lpstr>
      <vt:lpstr>Scalable Link Architecture: Massive Wavelength Parallelism</vt:lpstr>
      <vt:lpstr>Computing within Data Movement</vt:lpstr>
      <vt:lpstr>Photonic MAC Operation with Full Digital Precision</vt:lpstr>
      <vt:lpstr>Hardware Validation of Photonic MAC Architecture</vt:lpstr>
      <vt:lpstr>Photonic Bit Counting and ADC</vt:lpstr>
      <vt:lpstr>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Yuyang Wang</cp:lastModifiedBy>
  <cp:revision>1517</cp:revision>
  <dcterms:modified xsi:type="dcterms:W3CDTF">2025-01-21T14:46:32Z</dcterms:modified>
</cp:coreProperties>
</file>